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4" r:id="rId1"/>
  </p:sldMasterIdLst>
  <p:notesMasterIdLst>
    <p:notesMasterId r:id="rId20"/>
  </p:notesMasterIdLst>
  <p:sldIdLst>
    <p:sldId id="278" r:id="rId2"/>
    <p:sldId id="279" r:id="rId3"/>
    <p:sldId id="256" r:id="rId4"/>
    <p:sldId id="257" r:id="rId5"/>
    <p:sldId id="271" r:id="rId6"/>
    <p:sldId id="260" r:id="rId7"/>
    <p:sldId id="272" r:id="rId8"/>
    <p:sldId id="273" r:id="rId9"/>
    <p:sldId id="259" r:id="rId10"/>
    <p:sldId id="261" r:id="rId11"/>
    <p:sldId id="263" r:id="rId12"/>
    <p:sldId id="264" r:id="rId13"/>
    <p:sldId id="266" r:id="rId14"/>
    <p:sldId id="267" r:id="rId15"/>
    <p:sldId id="280" r:id="rId16"/>
    <p:sldId id="281" r:id="rId17"/>
    <p:sldId id="276" r:id="rId18"/>
    <p:sldId id="277" r:id="rId19"/>
  </p:sldIdLst>
  <p:sldSz cx="7620000" cy="5715000"/>
  <p:notesSz cx="7620000" cy="5715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3" d="100"/>
          <a:sy n="93" d="100"/>
        </p:scale>
        <p:origin x="-300" y="-72"/>
      </p:cViewPr>
      <p:guideLst>
        <p:guide orient="horz" pos="1800"/>
        <p:guide pos="240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302000" cy="2857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316413" y="0"/>
            <a:ext cx="3302000" cy="2857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C17705-4F83-4E08-B9C4-6AC668CD246C}" type="datetimeFigureOut">
              <a:rPr lang="ru-RU" smtClean="0"/>
              <a:pPr/>
              <a:t>09.02.2015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381250" y="428625"/>
            <a:ext cx="2857500" cy="2143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62000" y="2714625"/>
            <a:ext cx="6096000" cy="25717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5427663"/>
            <a:ext cx="3302000" cy="2857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316413" y="5427663"/>
            <a:ext cx="3302000" cy="2857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6A25D8-DDBC-4D23-A33D-57AA6449A2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97975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7620000" cy="3810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6000" y="3238500"/>
            <a:ext cx="5334000" cy="1460500"/>
          </a:xfrm>
        </p:spPr>
        <p:txBody>
          <a:bodyPr>
            <a:normAutofit/>
          </a:bodyPr>
          <a:lstStyle>
            <a:lvl1pPr marL="0" indent="0" algn="ctr">
              <a:buNone/>
              <a:defRPr sz="1400" baseline="0">
                <a:solidFill>
                  <a:schemeClr val="tx2"/>
                </a:solidFill>
              </a:defRPr>
            </a:lvl1pPr>
            <a:lvl2pPr marL="380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61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42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239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04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668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47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500" y="1673240"/>
            <a:ext cx="6477000" cy="1225021"/>
          </a:xfrm>
        </p:spPr>
        <p:txBody>
          <a:bodyPr/>
          <a:lstStyle>
            <a:lvl1pPr algn="ctr">
              <a:defRPr sz="27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228865"/>
            <a:ext cx="6604000" cy="9525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508000" y="1333500"/>
            <a:ext cx="6604000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4135438"/>
            <a:ext cx="6570928" cy="1135063"/>
          </a:xfrm>
        </p:spPr>
        <p:txBody>
          <a:bodyPr anchor="t"/>
          <a:lstStyle>
            <a:lvl1pPr algn="l">
              <a:defRPr sz="27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2885282"/>
            <a:ext cx="6570928" cy="1250156"/>
          </a:xfrm>
        </p:spPr>
        <p:txBody>
          <a:bodyPr anchor="b">
            <a:normAutofit/>
          </a:bodyPr>
          <a:lstStyle>
            <a:lvl1pPr marL="0" indent="0">
              <a:buNone/>
              <a:defRPr sz="1400" baseline="0">
                <a:solidFill>
                  <a:schemeClr val="tx2"/>
                </a:solidFill>
              </a:defRPr>
            </a:lvl1pPr>
            <a:lvl2pPr marL="38098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508000" y="1333500"/>
            <a:ext cx="3111500" cy="34290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000500" y="1333500"/>
            <a:ext cx="3111500" cy="34290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228865"/>
            <a:ext cx="6604000" cy="9525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000500" y="1841500"/>
            <a:ext cx="3111500" cy="29210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508000" y="1841500"/>
            <a:ext cx="3111500" cy="29210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228865"/>
            <a:ext cx="66040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1333500"/>
            <a:ext cx="3111500" cy="478896"/>
          </a:xfrm>
        </p:spPr>
        <p:txBody>
          <a:bodyPr anchor="b">
            <a:normAutofit/>
          </a:bodyPr>
          <a:lstStyle>
            <a:lvl1pPr marL="0" indent="0">
              <a:buNone/>
              <a:defRPr sz="1400" b="0" i="0" baseline="0">
                <a:solidFill>
                  <a:schemeClr val="tx2"/>
                </a:solidFill>
              </a:defRPr>
            </a:lvl1pPr>
            <a:lvl2pPr marL="380985" indent="0">
              <a:buNone/>
              <a:defRPr sz="1700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00" b="1"/>
            </a:lvl4pPr>
            <a:lvl5pPr marL="1523939" indent="0">
              <a:buNone/>
              <a:defRPr sz="1300" b="1"/>
            </a:lvl5pPr>
            <a:lvl6pPr marL="1904924" indent="0">
              <a:buNone/>
              <a:defRPr sz="1300" b="1"/>
            </a:lvl6pPr>
            <a:lvl7pPr marL="2285909" indent="0">
              <a:buNone/>
              <a:defRPr sz="1300" b="1"/>
            </a:lvl7pPr>
            <a:lvl8pPr marL="2666893" indent="0">
              <a:buNone/>
              <a:defRPr sz="1300" b="1"/>
            </a:lvl8pPr>
            <a:lvl9pPr marL="3047878" indent="0">
              <a:buNone/>
              <a:defRPr sz="1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000500" y="1333500"/>
            <a:ext cx="3111500" cy="478896"/>
          </a:xfrm>
        </p:spPr>
        <p:txBody>
          <a:bodyPr anchor="b">
            <a:normAutofit/>
          </a:bodyPr>
          <a:lstStyle>
            <a:lvl1pPr marL="0" indent="0">
              <a:buNone/>
              <a:defRPr sz="1400" b="0" i="0" baseline="0">
                <a:solidFill>
                  <a:schemeClr val="tx2"/>
                </a:solidFill>
              </a:defRPr>
            </a:lvl1pPr>
            <a:lvl2pPr marL="380985" indent="0">
              <a:buNone/>
              <a:defRPr sz="1700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00" b="1"/>
            </a:lvl4pPr>
            <a:lvl5pPr marL="1523939" indent="0">
              <a:buNone/>
              <a:defRPr sz="1300" b="1"/>
            </a:lvl5pPr>
            <a:lvl6pPr marL="1904924" indent="0">
              <a:buNone/>
              <a:defRPr sz="1300" b="1"/>
            </a:lvl6pPr>
            <a:lvl7pPr marL="2285909" indent="0">
              <a:buNone/>
              <a:defRPr sz="1300" b="1"/>
            </a:lvl7pPr>
            <a:lvl8pPr marL="2666893" indent="0">
              <a:buNone/>
              <a:defRPr sz="1300" b="1"/>
            </a:lvl8pPr>
            <a:lvl9pPr marL="3047878" indent="0">
              <a:buNone/>
              <a:defRPr sz="1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228865"/>
            <a:ext cx="6604000" cy="9525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302000" y="1206500"/>
            <a:ext cx="3873500" cy="3556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540" y="1206500"/>
            <a:ext cx="2476500" cy="914400"/>
          </a:xfrm>
        </p:spPr>
        <p:txBody>
          <a:bodyPr anchor="b"/>
          <a:lstStyle>
            <a:lvl1pPr algn="l">
              <a:defRPr sz="15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0540" y="2123243"/>
            <a:ext cx="2476500" cy="2639258"/>
          </a:xfrm>
        </p:spPr>
        <p:txBody>
          <a:bodyPr tIns="7620">
            <a:normAutofit/>
          </a:bodyPr>
          <a:lstStyle>
            <a:lvl1pPr marL="0" indent="0">
              <a:buNone/>
              <a:defRPr sz="1200"/>
            </a:lvl1pPr>
            <a:lvl2pPr marL="380985" indent="0">
              <a:buNone/>
              <a:defRPr sz="1000"/>
            </a:lvl2pPr>
            <a:lvl3pPr marL="761970" indent="0">
              <a:buNone/>
              <a:defRPr sz="800"/>
            </a:lvl3pPr>
            <a:lvl4pPr marL="1142954" indent="0">
              <a:buNone/>
              <a:defRPr sz="700"/>
            </a:lvl4pPr>
            <a:lvl5pPr marL="1523939" indent="0">
              <a:buNone/>
              <a:defRPr sz="700"/>
            </a:lvl5pPr>
            <a:lvl6pPr marL="1904924" indent="0">
              <a:buNone/>
              <a:defRPr sz="700"/>
            </a:lvl6pPr>
            <a:lvl7pPr marL="2285909" indent="0">
              <a:buNone/>
              <a:defRPr sz="700"/>
            </a:lvl7pPr>
            <a:lvl8pPr marL="2666893" indent="0">
              <a:buNone/>
              <a:defRPr sz="700"/>
            </a:lvl8pPr>
            <a:lvl9pPr marL="3047878" indent="0">
              <a:buNone/>
              <a:defRPr sz="7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620000" cy="5715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1206500"/>
            <a:ext cx="2476500" cy="914400"/>
          </a:xfrm>
        </p:spPr>
        <p:txBody>
          <a:bodyPr anchor="b"/>
          <a:lstStyle>
            <a:lvl1pPr algn="l">
              <a:defRPr sz="15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1120" y="1206500"/>
            <a:ext cx="2849880" cy="289560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1">
                    <a:lumMod val="65000"/>
                  </a:schemeClr>
                </a:solidFill>
              </a:defRPr>
            </a:lvl1pPr>
            <a:lvl2pPr marL="380985" indent="0">
              <a:buNone/>
              <a:defRPr sz="2300"/>
            </a:lvl2pPr>
            <a:lvl3pPr marL="761970" indent="0">
              <a:buNone/>
              <a:defRPr sz="2000"/>
            </a:lvl3pPr>
            <a:lvl4pPr marL="1142954" indent="0">
              <a:buNone/>
              <a:defRPr sz="1700"/>
            </a:lvl4pPr>
            <a:lvl5pPr marL="1523939" indent="0">
              <a:buNone/>
              <a:defRPr sz="1700"/>
            </a:lvl5pPr>
            <a:lvl6pPr marL="1904924" indent="0">
              <a:buNone/>
              <a:defRPr sz="1700"/>
            </a:lvl6pPr>
            <a:lvl7pPr marL="2285909" indent="0">
              <a:buNone/>
              <a:defRPr sz="1700"/>
            </a:lvl7pPr>
            <a:lvl8pPr marL="2666893" indent="0">
              <a:buNone/>
              <a:defRPr sz="1700"/>
            </a:lvl8pPr>
            <a:lvl9pPr marL="3047878" indent="0">
              <a:buNone/>
              <a:defRPr sz="17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0" y="2123242"/>
            <a:ext cx="2476500" cy="2004258"/>
          </a:xfrm>
        </p:spPr>
        <p:txBody>
          <a:bodyPr tIns="7620">
            <a:normAutofit/>
          </a:bodyPr>
          <a:lstStyle>
            <a:lvl1pPr marL="0" indent="0">
              <a:buNone/>
              <a:defRPr sz="1200"/>
            </a:lvl1pPr>
            <a:lvl2pPr marL="380985" indent="0">
              <a:buNone/>
              <a:defRPr sz="1000"/>
            </a:lvl2pPr>
            <a:lvl3pPr marL="761970" indent="0">
              <a:buNone/>
              <a:defRPr sz="800"/>
            </a:lvl3pPr>
            <a:lvl4pPr marL="1142954" indent="0">
              <a:buNone/>
              <a:defRPr sz="700"/>
            </a:lvl4pPr>
            <a:lvl5pPr marL="1523939" indent="0">
              <a:buNone/>
              <a:defRPr sz="700"/>
            </a:lvl5pPr>
            <a:lvl6pPr marL="1904924" indent="0">
              <a:buNone/>
              <a:defRPr sz="700"/>
            </a:lvl6pPr>
            <a:lvl7pPr marL="2285909" indent="0">
              <a:buNone/>
              <a:defRPr sz="700"/>
            </a:lvl7pPr>
            <a:lvl8pPr marL="2666893" indent="0">
              <a:buNone/>
              <a:defRPr sz="700"/>
            </a:lvl8pPr>
            <a:lvl9pPr marL="3047878" indent="0">
              <a:buNone/>
              <a:defRPr sz="7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24500" y="228865"/>
            <a:ext cx="1714500" cy="487627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228865"/>
            <a:ext cx="5016500" cy="487627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7620000" cy="5715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0" y="228865"/>
            <a:ext cx="6604000" cy="952500"/>
          </a:xfrm>
          <a:prstGeom prst="rect">
            <a:avLst/>
          </a:prstGeom>
        </p:spPr>
        <p:txBody>
          <a:bodyPr vert="horz" lIns="76197" tIns="38098" rIns="76197" bIns="38098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1333500"/>
            <a:ext cx="6604000" cy="3771636"/>
          </a:xfrm>
          <a:prstGeom prst="rect">
            <a:avLst/>
          </a:prstGeom>
        </p:spPr>
        <p:txBody>
          <a:bodyPr vert="horz" lIns="76197" tIns="38098" rIns="76197" bIns="3809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62500" y="5296959"/>
            <a:ext cx="1270000" cy="304271"/>
          </a:xfrm>
          <a:prstGeom prst="rect">
            <a:avLst/>
          </a:prstGeom>
        </p:spPr>
        <p:txBody>
          <a:bodyPr vert="horz" lIns="76197" tIns="38098" rIns="76197" bIns="38098" rtlCol="0" anchor="ctr"/>
          <a:lstStyle>
            <a:lvl1pPr algn="r">
              <a:defRPr sz="800" strike="noStrike" spc="50" baseline="0">
                <a:solidFill>
                  <a:schemeClr val="tx1"/>
                </a:solidFill>
              </a:defRPr>
            </a:lvl1pPr>
          </a:lstStyle>
          <a:p>
            <a:fld id="{28E80666-FB37-4B36-9149-507F3B0178E3}" type="datetimeFigureOut">
              <a:rPr lang="en-US" smtClean="0"/>
              <a:pPr/>
              <a:t>2/9/2015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0" y="5296959"/>
            <a:ext cx="2413000" cy="304271"/>
          </a:xfrm>
          <a:prstGeom prst="rect">
            <a:avLst/>
          </a:prstGeom>
        </p:spPr>
        <p:txBody>
          <a:bodyPr vert="horz" lIns="76197" tIns="38098" rIns="76197" bIns="38098" rtlCol="0" anchor="ctr"/>
          <a:lstStyle>
            <a:lvl1pPr algn="l">
              <a:defRPr sz="800" cap="all" spc="5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6500" y="5296959"/>
            <a:ext cx="825500" cy="304271"/>
          </a:xfrm>
          <a:prstGeom prst="rect">
            <a:avLst/>
          </a:prstGeom>
        </p:spPr>
        <p:txBody>
          <a:bodyPr vert="horz" lIns="76197" tIns="38098" rIns="76197" bIns="38098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xStyles>
    <p:titleStyle>
      <a:lvl1pPr algn="l" defTabSz="761970" rtl="0" eaLnBrk="1" latinLnBrk="0" hangingPunct="1">
        <a:spcBef>
          <a:spcPct val="0"/>
        </a:spcBef>
        <a:buNone/>
        <a:defRPr sz="2500" kern="1200" cap="all" spc="42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39" indent="-285739" algn="l" defTabSz="761970" rtl="0" eaLnBrk="1" latinLnBrk="0" hangingPunct="1">
        <a:lnSpc>
          <a:spcPct val="100000"/>
        </a:lnSpc>
        <a:spcBef>
          <a:spcPct val="20000"/>
        </a:spcBef>
        <a:spcAft>
          <a:spcPts val="500"/>
        </a:spcAft>
        <a:buClr>
          <a:schemeClr val="tx2"/>
        </a:buClr>
        <a:buFont typeface="Arial" pitchFamily="34" charset="0"/>
        <a:buChar char="•"/>
        <a:defRPr sz="1400" kern="1200" spc="25" baseline="0">
          <a:solidFill>
            <a:schemeClr val="tx1"/>
          </a:solidFill>
          <a:latin typeface="+mn-lt"/>
          <a:ea typeface="+mn-ea"/>
          <a:cs typeface="+mn-cs"/>
        </a:defRPr>
      </a:lvl1pPr>
      <a:lvl2pPr marL="619100" indent="-238115" algn="l" defTabSz="761970" rtl="0" eaLnBrk="1" latinLnBrk="0" hangingPunct="1">
        <a:lnSpc>
          <a:spcPct val="100000"/>
        </a:lnSpc>
        <a:spcBef>
          <a:spcPct val="20000"/>
        </a:spcBef>
        <a:spcAft>
          <a:spcPts val="500"/>
        </a:spcAft>
        <a:buClr>
          <a:schemeClr val="tx2"/>
        </a:buClr>
        <a:buFont typeface="Arial" pitchFamily="34" charset="0"/>
        <a:buChar char="•"/>
        <a:defRPr sz="1400" kern="1200" spc="25" baseline="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100000"/>
        </a:lnSpc>
        <a:spcBef>
          <a:spcPct val="20000"/>
        </a:spcBef>
        <a:spcAft>
          <a:spcPts val="500"/>
        </a:spcAft>
        <a:buClr>
          <a:schemeClr val="tx2"/>
        </a:buClr>
        <a:buFont typeface="Arial" pitchFamily="34" charset="0"/>
        <a:buChar char="•"/>
        <a:defRPr sz="1400" kern="1200" spc="25" baseline="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100000"/>
        </a:lnSpc>
        <a:spcBef>
          <a:spcPct val="20000"/>
        </a:spcBef>
        <a:spcAft>
          <a:spcPts val="500"/>
        </a:spcAft>
        <a:buClr>
          <a:schemeClr val="tx2"/>
        </a:buClr>
        <a:buFont typeface="Arial" pitchFamily="34" charset="0"/>
        <a:buChar char="•"/>
        <a:defRPr sz="1400" kern="1200" spc="25" baseline="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100000"/>
        </a:lnSpc>
        <a:spcBef>
          <a:spcPct val="20000"/>
        </a:spcBef>
        <a:spcAft>
          <a:spcPts val="500"/>
        </a:spcAft>
        <a:buClr>
          <a:schemeClr val="tx2"/>
        </a:buClr>
        <a:buFont typeface="Arial" pitchFamily="34" charset="0"/>
        <a:buChar char="•"/>
        <a:defRPr sz="1400" kern="1200" spc="25" baseline="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100000"/>
        </a:lnSpc>
        <a:spcBef>
          <a:spcPct val="20000"/>
        </a:spcBef>
        <a:spcAft>
          <a:spcPts val="500"/>
        </a:spcAft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100000"/>
        </a:lnSpc>
        <a:spcBef>
          <a:spcPct val="20000"/>
        </a:spcBef>
        <a:spcAft>
          <a:spcPts val="500"/>
        </a:spcAft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100000"/>
        </a:lnSpc>
        <a:spcBef>
          <a:spcPct val="20000"/>
        </a:spcBef>
        <a:spcAft>
          <a:spcPts val="500"/>
        </a:spcAft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100000"/>
        </a:lnSpc>
        <a:spcBef>
          <a:spcPct val="20000"/>
        </a:spcBef>
        <a:spcAft>
          <a:spcPts val="500"/>
        </a:spcAft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7632" y="337220"/>
            <a:ext cx="547260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Презентация «Экскурс по городу – герою»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4602088" y="3649588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Выполнил студент: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Казанского политехнического колледжа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Губайдуллин Булат.</a:t>
            </a:r>
            <a:endParaRPr lang="ru-RU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6743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9600" y="360498"/>
            <a:ext cx="27363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dirty="0" smtClean="0">
                <a:solidFill>
                  <a:srgbClr val="FF0000"/>
                </a:solidFill>
              </a:rPr>
              <a:t>Город</a:t>
            </a:r>
            <a:r>
              <a:rPr lang="ru-RU" sz="8000" dirty="0" smtClean="0"/>
              <a:t> </a:t>
            </a:r>
            <a:endParaRPr lang="ru-RU" sz="8000" dirty="0"/>
          </a:p>
        </p:txBody>
      </p:sp>
      <p:sp>
        <p:nvSpPr>
          <p:cNvPr id="5" name="TextBox 4"/>
          <p:cNvSpPr txBox="1"/>
          <p:nvPr/>
        </p:nvSpPr>
        <p:spPr>
          <a:xfrm>
            <a:off x="3404035" y="360498"/>
            <a:ext cx="32403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dirty="0" smtClean="0">
                <a:solidFill>
                  <a:srgbClr val="FF0000"/>
                </a:solidFill>
              </a:rPr>
              <a:t>-</a:t>
            </a:r>
          </a:p>
          <a:p>
            <a:r>
              <a:rPr lang="ru-RU" sz="8000" dirty="0" smtClean="0">
                <a:solidFill>
                  <a:srgbClr val="FF0000"/>
                </a:solidFill>
              </a:rPr>
              <a:t>   герой</a:t>
            </a:r>
            <a:endParaRPr lang="ru-RU" sz="80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5224" y="2874060"/>
            <a:ext cx="69847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dirty="0" smtClean="0">
                <a:solidFill>
                  <a:srgbClr val="FF0000"/>
                </a:solidFill>
              </a:rPr>
              <a:t>Ленинград</a:t>
            </a:r>
            <a:endParaRPr lang="ru-RU" sz="9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4431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lideBas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9600" y="121196"/>
            <a:ext cx="698477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/>
            </a:r>
            <a:br>
              <a:rPr lang="ru-RU" dirty="0"/>
            </a:br>
            <a:endParaRPr lang="ru-RU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353616" y="514908"/>
            <a:ext cx="669674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Verdana" pitchFamily="34" charset="0"/>
              </a:rPr>
              <a:t>Город-герой</a:t>
            </a:r>
            <a:r>
              <a:rPr lang="en-US" sz="3600" dirty="0">
                <a:solidFill>
                  <a:srgbClr val="003FFF"/>
                </a:solidFill>
                <a:latin typeface="Verdana" pitchFamily="34" charset="0"/>
              </a:rPr>
              <a:t> </a:t>
            </a:r>
            <a:r>
              <a:rPr lang="en-US" sz="3600" dirty="0">
                <a:solidFill>
                  <a:srgbClr val="FFFF00"/>
                </a:solidFill>
                <a:latin typeface="Verdana" pitchFamily="34" charset="0"/>
              </a:rPr>
              <a:t>- </a:t>
            </a:r>
            <a:r>
              <a:rPr lang="en-US" sz="3600" dirty="0" err="1">
                <a:solidFill>
                  <a:srgbClr val="FFFF00"/>
                </a:solidFill>
                <a:latin typeface="Verdana" pitchFamily="34" charset="0"/>
              </a:rPr>
              <a:t>высшая</a:t>
            </a:r>
            <a:r>
              <a:rPr lang="en-US" sz="3600" dirty="0">
                <a:solidFill>
                  <a:srgbClr val="FFFF00"/>
                </a:solidFill>
                <a:latin typeface="Verdana" pitchFamily="34" charset="0"/>
              </a:rPr>
              <a:t> </a:t>
            </a:r>
            <a:r>
              <a:rPr lang="en-US" sz="3600" dirty="0" err="1">
                <a:solidFill>
                  <a:srgbClr val="FFFF00"/>
                </a:solidFill>
                <a:latin typeface="Verdana" pitchFamily="34" charset="0"/>
              </a:rPr>
              <a:t>степень</a:t>
            </a:r>
            <a:r>
              <a:rPr lang="en-US" sz="3600" dirty="0">
                <a:solidFill>
                  <a:srgbClr val="FFFF00"/>
                </a:solidFill>
                <a:latin typeface="Verdana" pitchFamily="34" charset="0"/>
              </a:rPr>
              <a:t> </a:t>
            </a:r>
            <a:r>
              <a:rPr lang="en-US" sz="3600" dirty="0" err="1">
                <a:solidFill>
                  <a:srgbClr val="FFFF00"/>
                </a:solidFill>
                <a:latin typeface="Verdana" pitchFamily="34" charset="0"/>
              </a:rPr>
              <a:t>отличия</a:t>
            </a:r>
            <a:r>
              <a:rPr lang="en-US" sz="3600" dirty="0">
                <a:solidFill>
                  <a:srgbClr val="FFFF00"/>
                </a:solidFill>
                <a:latin typeface="Verdana" pitchFamily="34" charset="0"/>
              </a:rPr>
              <a:t>, </a:t>
            </a:r>
            <a:r>
              <a:rPr lang="en-US" sz="3600" dirty="0" err="1">
                <a:solidFill>
                  <a:srgbClr val="FFFF00"/>
                </a:solidFill>
                <a:latin typeface="Verdana" pitchFamily="34" charset="0"/>
              </a:rPr>
              <a:t>присваивается</a:t>
            </a:r>
            <a:r>
              <a:rPr lang="en-US" sz="3600" dirty="0">
                <a:solidFill>
                  <a:srgbClr val="FFFFFF"/>
                </a:solidFill>
                <a:latin typeface="Verdana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Verdana" pitchFamily="34" charset="0"/>
              </a:rPr>
              <a:t>за</a:t>
            </a:r>
            <a:r>
              <a:rPr lang="en-US" sz="3600" dirty="0">
                <a:solidFill>
                  <a:srgbClr val="FF0000"/>
                </a:solidFill>
                <a:latin typeface="Verdana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Verdana" pitchFamily="34" charset="0"/>
              </a:rPr>
              <a:t>массовый</a:t>
            </a:r>
            <a:r>
              <a:rPr lang="en-US" sz="3600" dirty="0">
                <a:solidFill>
                  <a:srgbClr val="FF0000"/>
                </a:solidFill>
                <a:latin typeface="Verdana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Verdana" pitchFamily="34" charset="0"/>
              </a:rPr>
              <a:t>героизм</a:t>
            </a:r>
            <a:r>
              <a:rPr lang="en-US" sz="3600" dirty="0">
                <a:solidFill>
                  <a:srgbClr val="FF0000"/>
                </a:solidFill>
                <a:latin typeface="Verdana" pitchFamily="34" charset="0"/>
              </a:rPr>
              <a:t> и </a:t>
            </a:r>
            <a:r>
              <a:rPr lang="en-US" sz="3600" dirty="0" err="1">
                <a:solidFill>
                  <a:srgbClr val="FF0000"/>
                </a:solidFill>
                <a:latin typeface="Verdana" pitchFamily="34" charset="0"/>
              </a:rPr>
              <a:t>мужество</a:t>
            </a:r>
            <a:r>
              <a:rPr lang="en-US" sz="3600" dirty="0">
                <a:solidFill>
                  <a:srgbClr val="FF0000"/>
                </a:solidFill>
                <a:latin typeface="Verdana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Verdana" pitchFamily="34" charset="0"/>
              </a:rPr>
              <a:t>его</a:t>
            </a:r>
            <a:r>
              <a:rPr lang="en-US" sz="3600" dirty="0">
                <a:solidFill>
                  <a:srgbClr val="FF0000"/>
                </a:solidFill>
                <a:latin typeface="Verdana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Verdana" pitchFamily="34" charset="0"/>
              </a:rPr>
              <a:t>защитников</a:t>
            </a:r>
            <a:r>
              <a:rPr lang="en-US" sz="3600" dirty="0">
                <a:solidFill>
                  <a:srgbClr val="FF0000"/>
                </a:solidFill>
                <a:latin typeface="Verdana" pitchFamily="34" charset="0"/>
              </a:rPr>
              <a:t>, </a:t>
            </a:r>
            <a:r>
              <a:rPr lang="en-US" sz="3600" dirty="0" err="1">
                <a:solidFill>
                  <a:srgbClr val="FFFF00"/>
                </a:solidFill>
                <a:latin typeface="Verdana" pitchFamily="34" charset="0"/>
              </a:rPr>
              <a:t>проявленные</a:t>
            </a:r>
            <a:r>
              <a:rPr lang="en-US" sz="3600" dirty="0">
                <a:solidFill>
                  <a:srgbClr val="FFFF00"/>
                </a:solidFill>
                <a:latin typeface="Verdana" pitchFamily="34" charset="0"/>
              </a:rPr>
              <a:t> в </a:t>
            </a:r>
            <a:r>
              <a:rPr lang="en-US" sz="3600" dirty="0" err="1">
                <a:solidFill>
                  <a:srgbClr val="FFFF00"/>
                </a:solidFill>
                <a:latin typeface="Verdana" pitchFamily="34" charset="0"/>
              </a:rPr>
              <a:t>Великой</a:t>
            </a:r>
            <a:r>
              <a:rPr lang="en-US" sz="3600" dirty="0">
                <a:solidFill>
                  <a:srgbClr val="FFFF00"/>
                </a:solidFill>
                <a:latin typeface="Verdana" pitchFamily="34" charset="0"/>
              </a:rPr>
              <a:t> </a:t>
            </a:r>
            <a:r>
              <a:rPr lang="en-US" sz="3600" dirty="0" err="1">
                <a:solidFill>
                  <a:srgbClr val="FFFF00"/>
                </a:solidFill>
                <a:latin typeface="Verdana" pitchFamily="34" charset="0"/>
              </a:rPr>
              <a:t>Отечественной</a:t>
            </a:r>
            <a:r>
              <a:rPr lang="en-US" sz="3600" dirty="0">
                <a:solidFill>
                  <a:srgbClr val="FFFF00"/>
                </a:solidFill>
                <a:latin typeface="Verdana" pitchFamily="34" charset="0"/>
              </a:rPr>
              <a:t> </a:t>
            </a:r>
            <a:r>
              <a:rPr lang="en-US" sz="3600" dirty="0" err="1">
                <a:solidFill>
                  <a:srgbClr val="FFFF00"/>
                </a:solidFill>
                <a:latin typeface="Verdana" pitchFamily="34" charset="0"/>
              </a:rPr>
              <a:t>войне</a:t>
            </a:r>
            <a:endParaRPr lang="ru-RU" sz="3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lideBas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/>
          <p:nvPr/>
        </p:nvSpPr>
        <p:spPr>
          <a:xfrm>
            <a:off x="276225" y="356755"/>
            <a:ext cx="4419600" cy="5353050"/>
          </a:xfrm>
          <a:prstGeom prst="rect">
            <a:avLst/>
          </a:prstGeom>
        </p:spPr>
        <p:txBody>
          <a:bodyPr/>
          <a:lstStyle/>
          <a:p>
            <a:pPr algn="ctr"/>
            <a:endParaRPr lang="en-US" sz="3200" b="0" i="0" u="none" dirty="0" smtClean="0">
              <a:solidFill>
                <a:srgbClr val="003FFF"/>
              </a:solidFill>
              <a:latin typeface="Verdana" pitchFamily="34" charset="0"/>
            </a:endParaRPr>
          </a:p>
        </p:txBody>
      </p:sp>
      <p:pic>
        <p:nvPicPr>
          <p:cNvPr id="17" name="/ppt/media/" descr="photo.php?id=94196%2Ff7039d114cf2c7bb09f0f5daea038c1e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38192" y="1129308"/>
            <a:ext cx="1924050" cy="366712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2711" y="781166"/>
            <a:ext cx="5178152" cy="4896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5" name="Содержимое 4" descr="http://img15.nnm.ru/5/1/4/7/d/6a4ecbdae23341f646b3d2c1837_prev.jpg"/>
          <p:cNvPicPr>
            <a:picLocks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95621" y="2867263"/>
            <a:ext cx="4512332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76225" y="1057300"/>
            <a:ext cx="530327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1 мая 1945 г. в приказе Верховного Главнокомандующего г. Ленинград назван  первым Городом-Героем</a:t>
            </a:r>
            <a:r>
              <a:rPr lang="ru-RU" b="1" dirty="0">
                <a:solidFill>
                  <a:srgbClr val="FF0000"/>
                </a:solidFill>
              </a:rPr>
              <a:t>.</a:t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sz="1400" b="1" dirty="0">
                <a:solidFill>
                  <a:srgbClr val="FF0000"/>
                </a:solidFill>
              </a:rPr>
              <a:t/>
            </a:r>
            <a:br>
              <a:rPr lang="ru-RU" sz="1400" b="1" dirty="0">
                <a:solidFill>
                  <a:srgbClr val="FF0000"/>
                </a:solidFill>
              </a:rPr>
            </a:br>
            <a:endParaRPr lang="ru-RU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 Box 2"/>
          <p:cNvSpPr txBox="1">
            <a:spLocks noChangeArrowheads="1"/>
          </p:cNvSpPr>
          <p:nvPr/>
        </p:nvSpPr>
        <p:spPr bwMode="auto">
          <a:xfrm>
            <a:off x="0" y="216958"/>
            <a:ext cx="6923364" cy="1615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197" tIns="38098" rIns="76197" bIns="38098">
            <a:spAutoFit/>
          </a:bodyPr>
          <a:lstStyle/>
          <a:p>
            <a:r>
              <a:rPr lang="ru-RU" sz="2000" b="1" dirty="0">
                <a:solidFill>
                  <a:srgbClr val="FFFF00"/>
                </a:solidFill>
              </a:rPr>
              <a:t>Жители этого города должны, обязаны были умереть, а</a:t>
            </a:r>
          </a:p>
          <a:p>
            <a:r>
              <a:rPr lang="ru-RU" sz="2000" b="1" dirty="0">
                <a:solidFill>
                  <a:srgbClr val="FFFF00"/>
                </a:solidFill>
              </a:rPr>
              <a:t>они продолжали жить, они не просто двигались, они</a:t>
            </a:r>
          </a:p>
          <a:p>
            <a:r>
              <a:rPr lang="ru-RU" sz="2000" b="1" dirty="0">
                <a:solidFill>
                  <a:srgbClr val="FFFF00"/>
                </a:solidFill>
              </a:rPr>
              <a:t>сражались за свой город, нарушая незыблемые законы</a:t>
            </a:r>
          </a:p>
          <a:p>
            <a:r>
              <a:rPr lang="ru-RU" sz="2000" b="1" dirty="0">
                <a:solidFill>
                  <a:srgbClr val="FFFF00"/>
                </a:solidFill>
              </a:rPr>
              <a:t>науки.</a:t>
            </a:r>
            <a:r>
              <a:rPr lang="ru-RU" sz="2000" dirty="0">
                <a:solidFill>
                  <a:srgbClr val="FFFF00"/>
                </a:solidFill>
              </a:rPr>
              <a:t> </a:t>
            </a:r>
            <a:r>
              <a:rPr lang="ru-RU" sz="2000" b="1" dirty="0">
                <a:solidFill>
                  <a:srgbClr val="FFFF00"/>
                </a:solidFill>
              </a:rPr>
              <a:t>Днём и ночью  немцы бомбили и обстреливали </a:t>
            </a:r>
          </a:p>
          <a:p>
            <a:r>
              <a:rPr lang="ru-RU" sz="2000" b="1" dirty="0">
                <a:solidFill>
                  <a:srgbClr val="FFFF00"/>
                </a:solidFill>
              </a:rPr>
              <a:t>                                                                                   </a:t>
            </a:r>
            <a:r>
              <a:rPr lang="ru-RU" sz="2000" b="1" dirty="0" smtClean="0">
                <a:solidFill>
                  <a:srgbClr val="FFFF00"/>
                </a:solidFill>
              </a:rPr>
              <a:t>              Ленинград</a:t>
            </a:r>
            <a:r>
              <a:rPr lang="ru-RU" sz="2000" b="1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29698" name="Picture 3" descr="untitlрлed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1561356"/>
            <a:ext cx="5539067" cy="4153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Rectangle 4"/>
          <p:cNvSpPr>
            <a:spLocks noGrp="1" noChangeArrowheads="1"/>
          </p:cNvSpPr>
          <p:nvPr>
            <p:ph type="title"/>
          </p:nvPr>
        </p:nvSpPr>
        <p:spPr>
          <a:xfrm>
            <a:off x="16933333" y="12700000"/>
            <a:ext cx="6858000" cy="952500"/>
          </a:xfrm>
        </p:spPr>
        <p:txBody>
          <a:bodyPr>
            <a:normAutofit/>
          </a:bodyPr>
          <a:lstStyle/>
          <a:p>
            <a:r>
              <a:rPr lang="ru-RU" smtClean="0"/>
              <a:t>Днём и ночью немцы бомбили и обстреливали Ленинград.</a:t>
            </a:r>
          </a:p>
        </p:txBody>
      </p:sp>
    </p:spTree>
    <p:extLst>
      <p:ext uri="{BB962C8B-B14F-4D97-AF65-F5344CB8AC3E}">
        <p14:creationId xmlns:p14="http://schemas.microsoft.com/office/powerpoint/2010/main" val="3005798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6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96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96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96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96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lideBas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/>
          <p:nvPr/>
        </p:nvSpPr>
        <p:spPr>
          <a:xfrm>
            <a:off x="641648" y="20809"/>
            <a:ext cx="6505575" cy="1143000"/>
          </a:xfrm>
          <a:prstGeom prst="rect">
            <a:avLst/>
          </a:prstGeom>
          <a:solidFill>
            <a:srgbClr val="2B0055"/>
          </a:solidFill>
        </p:spPr>
        <p:txBody>
          <a:bodyPr/>
          <a:lstStyle/>
          <a:p>
            <a:pPr algn="ctr"/>
            <a:r>
              <a:rPr lang="en-US" sz="3200" b="0" i="0" u="none" dirty="0" smtClean="0">
                <a:solidFill>
                  <a:srgbClr val="FF0000"/>
                </a:solidFill>
                <a:latin typeface="Cambria" pitchFamily="34" charset="0"/>
              </a:rPr>
              <a:t>8 сентября 1941г. началась 900-дневная блокада Ленинграда</a:t>
            </a:r>
          </a:p>
        </p:txBody>
      </p:sp>
      <p:pic>
        <p:nvPicPr>
          <p:cNvPr id="29" name="/ppt/media/" descr="photo.php?id=94196%2Fc74f565b9fed6209f6439308746d4cc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-490341">
            <a:off x="295275" y="1709738"/>
            <a:ext cx="3981450" cy="2600325"/>
          </a:xfrm>
          <a:prstGeom prst="rect">
            <a:avLst/>
          </a:prstGeom>
        </p:spPr>
      </p:pic>
      <p:pic>
        <p:nvPicPr>
          <p:cNvPr id="30" name="/ppt/media/" descr="photo.php?id=94196%2Fc12f29b41aff1e05e022aaca95eb13d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901455">
            <a:off x="1466850" y="3376613"/>
            <a:ext cx="1714500" cy="2162175"/>
          </a:xfrm>
          <a:prstGeom prst="rect">
            <a:avLst/>
          </a:prstGeom>
        </p:spPr>
      </p:pic>
      <p:pic>
        <p:nvPicPr>
          <p:cNvPr id="31" name="/ppt/media/" descr="photo.php?id=94196%2Ff8d24a3f3c35e8aefab5ba79ef06665c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11643">
            <a:off x="4852988" y="1728788"/>
            <a:ext cx="2486025" cy="3476625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ext Box 2"/>
          <p:cNvSpPr txBox="1">
            <a:spLocks noChangeArrowheads="1"/>
          </p:cNvSpPr>
          <p:nvPr/>
        </p:nvSpPr>
        <p:spPr bwMode="auto">
          <a:xfrm>
            <a:off x="3089920" y="157200"/>
            <a:ext cx="4530080" cy="13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6197" tIns="38098" rIns="76197" bIns="38098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</a:rPr>
              <a:t>Блокада…. Далеко как это слово</a:t>
            </a:r>
          </a:p>
          <a:p>
            <a:r>
              <a:rPr lang="ru-RU" sz="2000" b="1" dirty="0">
                <a:solidFill>
                  <a:srgbClr val="FF0000"/>
                </a:solidFill>
              </a:rPr>
              <a:t>От наших мирных светлых дней.</a:t>
            </a:r>
          </a:p>
          <a:p>
            <a:r>
              <a:rPr lang="ru-RU" sz="2000" b="1" dirty="0">
                <a:solidFill>
                  <a:srgbClr val="FF0000"/>
                </a:solidFill>
              </a:rPr>
              <a:t>Произношу его и вижу снова –</a:t>
            </a:r>
          </a:p>
          <a:p>
            <a:r>
              <a:rPr lang="ru-RU" sz="2000" b="1" dirty="0">
                <a:solidFill>
                  <a:srgbClr val="FF0000"/>
                </a:solidFill>
              </a:rPr>
              <a:t>Голодных умирающих детей.</a:t>
            </a:r>
          </a:p>
        </p:txBody>
      </p:sp>
      <p:pic>
        <p:nvPicPr>
          <p:cNvPr id="47106" name="Picture 3" descr="wVOV__1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57750" y="1717373"/>
            <a:ext cx="2762250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7" name="Picture 4" descr="3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270453" y="1537353"/>
            <a:ext cx="5081843" cy="3780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8" name="Rectangle 5"/>
          <p:cNvSpPr>
            <a:spLocks noGrp="1" noChangeArrowheads="1"/>
          </p:cNvSpPr>
          <p:nvPr>
            <p:ph type="title"/>
          </p:nvPr>
        </p:nvSpPr>
        <p:spPr>
          <a:xfrm>
            <a:off x="16933333" y="12700000"/>
            <a:ext cx="6858000" cy="952500"/>
          </a:xfrm>
        </p:spPr>
        <p:txBody>
          <a:bodyPr>
            <a:normAutofit fontScale="90000"/>
          </a:bodyPr>
          <a:lstStyle/>
          <a:p>
            <a:r>
              <a:rPr lang="ru-RU" smtClean="0"/>
              <a:t>Блокада…. Далеко как это слово От наших мирных светлых дней. Произношу его и вижу снова – Голодных умирающих детей.</a:t>
            </a:r>
          </a:p>
        </p:txBody>
      </p:sp>
    </p:spTree>
    <p:extLst>
      <p:ext uri="{BB962C8B-B14F-4D97-AF65-F5344CB8AC3E}">
        <p14:creationId xmlns:p14="http://schemas.microsoft.com/office/powerpoint/2010/main" val="169501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000">
        <p14:flash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7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71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71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71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2" descr="untitledзщ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5624" y="246261"/>
            <a:ext cx="2158163" cy="2755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2" name="Picture 3" descr="untitlитed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10000" y="277214"/>
            <a:ext cx="3660511" cy="2830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5" name="Rectangle 6"/>
          <p:cNvSpPr>
            <a:spLocks noGrp="1" noChangeArrowheads="1"/>
          </p:cNvSpPr>
          <p:nvPr>
            <p:ph type="title"/>
          </p:nvPr>
        </p:nvSpPr>
        <p:spPr>
          <a:xfrm>
            <a:off x="16933333" y="12700000"/>
            <a:ext cx="6858000" cy="952500"/>
          </a:xfrm>
        </p:spPr>
        <p:txBody>
          <a:bodyPr>
            <a:normAutofit fontScale="90000"/>
          </a:bodyPr>
          <a:lstStyle/>
          <a:p>
            <a:r>
              <a:rPr lang="ru-RU" smtClean="0"/>
              <a:t>Вглядись в эти фотографии и ты поймёшь, как жили ленинградцы первой блока- дной зимой. 125 граммов хлеба на целый день.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810000" y="3361556"/>
            <a:ext cx="34563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Вглядись в эти фотографии</a:t>
            </a:r>
          </a:p>
          <a:p>
            <a:pPr>
              <a:buFontTx/>
              <a:buChar char="-"/>
            </a:pPr>
            <a:r>
              <a:rPr lang="ru-RU" b="1" dirty="0"/>
              <a:t> и ты поймёшь, как жили</a:t>
            </a:r>
          </a:p>
          <a:p>
            <a:r>
              <a:rPr lang="ru-RU" b="1" dirty="0"/>
              <a:t>ленинградцы первой </a:t>
            </a:r>
            <a:r>
              <a:rPr lang="ru-RU" b="1" dirty="0" smtClean="0"/>
              <a:t>блокадной</a:t>
            </a:r>
            <a:endParaRPr lang="ru-RU" b="1" dirty="0"/>
          </a:p>
          <a:p>
            <a:r>
              <a:rPr lang="ru-RU" b="1" dirty="0" smtClean="0"/>
              <a:t>зимой</a:t>
            </a:r>
            <a:r>
              <a:rPr lang="ru-RU" b="1" dirty="0"/>
              <a:t>. </a:t>
            </a:r>
            <a:r>
              <a:rPr lang="ru-RU" sz="2800" b="1" dirty="0">
                <a:solidFill>
                  <a:srgbClr val="FF0000"/>
                </a:solidFill>
              </a:rPr>
              <a:t>«125 граммов хлеба на целый </a:t>
            </a:r>
            <a:r>
              <a:rPr lang="ru-RU" sz="2800" b="1" dirty="0" smtClean="0">
                <a:solidFill>
                  <a:srgbClr val="FF0000"/>
                </a:solidFill>
              </a:rPr>
              <a:t>день</a:t>
            </a:r>
            <a:r>
              <a:rPr lang="ru-RU" sz="2800" b="1" dirty="0">
                <a:solidFill>
                  <a:srgbClr val="FF0000"/>
                </a:solidFill>
              </a:rPr>
              <a:t>»</a:t>
            </a:r>
          </a:p>
          <a:p>
            <a:endParaRPr lang="ru-RU" sz="1600" b="1" dirty="0"/>
          </a:p>
          <a:p>
            <a:endParaRPr lang="ru-RU" dirty="0"/>
          </a:p>
        </p:txBody>
      </p:sp>
      <p:pic>
        <p:nvPicPr>
          <p:cNvPr id="8" name="/ppt/media/" descr="photo.php?id=94196%2Fffdd1904f281eabed394115d3fc61d6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44573">
            <a:off x="506341" y="3245730"/>
            <a:ext cx="2828925" cy="237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54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>
        <p14:prism isContent="1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lideBas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/ppt/media/" descr="photo.php?id=94196%2F4005b0f8fefc4c867f230c1f1d45abed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50" y="2300288"/>
            <a:ext cx="4724400" cy="3343275"/>
          </a:xfrm>
          <a:prstGeom prst="rect">
            <a:avLst/>
          </a:prstGeom>
        </p:spPr>
      </p:pic>
      <p:pic>
        <p:nvPicPr>
          <p:cNvPr id="25" name="/ppt/media/" descr="photo.php?id=94196%2Fa84770822c9f1c100c2c914d1a0737ac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43513" y="1171575"/>
            <a:ext cx="2162175" cy="2971800"/>
          </a:xfrm>
          <a:prstGeom prst="rect">
            <a:avLst/>
          </a:prstGeom>
        </p:spPr>
      </p:pic>
      <p:sp>
        <p:nvSpPr>
          <p:cNvPr id="26" name="Shape 26"/>
          <p:cNvSpPr/>
          <p:nvPr/>
        </p:nvSpPr>
        <p:spPr>
          <a:xfrm>
            <a:off x="309563" y="171450"/>
            <a:ext cx="4943475" cy="1981200"/>
          </a:xfrm>
          <a:prstGeom prst="rect">
            <a:avLst/>
          </a:prstGeom>
          <a:solidFill>
            <a:srgbClr val="2B0055"/>
          </a:solidFill>
        </p:spPr>
        <p:txBody>
          <a:bodyPr/>
          <a:lstStyle/>
          <a:p>
            <a:pPr algn="ctr"/>
            <a:r>
              <a:rPr lang="en-US" sz="2800" b="0" i="0" u="none" dirty="0" smtClean="0">
                <a:solidFill>
                  <a:srgbClr val="FF0000"/>
                </a:solidFill>
                <a:latin typeface="Cambria" pitchFamily="34" charset="0"/>
              </a:rPr>
              <a:t>За время блокады фашисты сбросили на город более 107 тысяч бомб и 150 тысяч снарядов</a:t>
            </a:r>
            <a:r>
              <a:rPr lang="en-US" sz="2800" b="0" i="0" u="none" dirty="0" smtClean="0">
                <a:solidFill>
                  <a:srgbClr val="929292"/>
                </a:solidFill>
                <a:latin typeface="Arial" pitchFamily="34" charset="0"/>
              </a:rPr>
              <a:t>.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lideBas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/>
          <p:nvPr/>
        </p:nvSpPr>
        <p:spPr>
          <a:xfrm>
            <a:off x="357188" y="338138"/>
            <a:ext cx="4257675" cy="1571625"/>
          </a:xfrm>
          <a:prstGeom prst="rect">
            <a:avLst/>
          </a:prstGeom>
          <a:solidFill>
            <a:srgbClr val="2B0055"/>
          </a:solidFill>
        </p:spPr>
        <p:txBody>
          <a:bodyPr/>
          <a:lstStyle/>
          <a:p>
            <a:pPr algn="ctr"/>
            <a:r>
              <a:rPr lang="en-US" sz="2400" b="0" i="0" u="none" dirty="0" smtClean="0">
                <a:solidFill>
                  <a:srgbClr val="FF0000"/>
                </a:solidFill>
                <a:latin typeface="Arial" pitchFamily="34" charset="0"/>
              </a:rPr>
              <a:t>К декабрю город оказался в ледяном плену.</a:t>
            </a:r>
          </a:p>
          <a:p>
            <a:pPr algn="ctr"/>
            <a:r>
              <a:rPr lang="en-US" sz="2400" b="0" i="0" u="none" dirty="0" smtClean="0">
                <a:solidFill>
                  <a:srgbClr val="FF0000"/>
                </a:solidFill>
                <a:latin typeface="Arial" pitchFamily="34" charset="0"/>
              </a:rPr>
              <a:t>Начался голод. Но город жил, город боролся</a:t>
            </a:r>
            <a:r>
              <a:rPr lang="en-US" sz="2400" b="0" i="0" u="none" dirty="0" smtClean="0">
                <a:solidFill>
                  <a:srgbClr val="B7B7B7"/>
                </a:solidFill>
                <a:latin typeface="Arial" pitchFamily="34" charset="0"/>
              </a:rPr>
              <a:t>.</a:t>
            </a:r>
          </a:p>
        </p:txBody>
      </p:sp>
      <p:pic>
        <p:nvPicPr>
          <p:cNvPr id="34" name="/ppt/media/" descr="photo.php?id=94196%2Fbef6836b06f48d09786805642635732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213" y="2081213"/>
            <a:ext cx="4791075" cy="3324225"/>
          </a:xfrm>
          <a:prstGeom prst="rect">
            <a:avLst/>
          </a:prstGeom>
        </p:spPr>
      </p:pic>
      <p:pic>
        <p:nvPicPr>
          <p:cNvPr id="35" name="/ppt/media/" descr="photo.php?id=94196%2F57e8337e209b972415789dd1f11ba52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76713" y="3171825"/>
            <a:ext cx="3381375" cy="2419350"/>
          </a:xfrm>
          <a:prstGeom prst="rect">
            <a:avLst/>
          </a:prstGeom>
        </p:spPr>
      </p:pic>
      <p:pic>
        <p:nvPicPr>
          <p:cNvPr id="36" name="/ppt/media/" descr="photo.php?id=94196%2F012ba4d85c0c0e0ee9ea9bede2179ad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33988" y="90488"/>
            <a:ext cx="2105025" cy="31908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lideBas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/>
          <p:nvPr/>
        </p:nvSpPr>
        <p:spPr>
          <a:xfrm>
            <a:off x="476250" y="652463"/>
            <a:ext cx="6667500" cy="828675"/>
          </a:xfrm>
          <a:prstGeom prst="rect">
            <a:avLst/>
          </a:prstGeom>
          <a:solidFill>
            <a:srgbClr val="2B0055"/>
          </a:solidFill>
        </p:spPr>
        <p:txBody>
          <a:bodyPr/>
          <a:lstStyle/>
          <a:p>
            <a:pPr algn="ctr"/>
            <a:r>
              <a:rPr lang="en-US" sz="2400" b="0" i="0" u="none" dirty="0" smtClean="0">
                <a:solidFill>
                  <a:srgbClr val="FF0000"/>
                </a:solidFill>
                <a:latin typeface="Cambria" pitchFamily="34" charset="0"/>
              </a:rPr>
              <a:t>Люди умирали по дороге на работу, у станка, дома, умирали целыми семьями.</a:t>
            </a:r>
          </a:p>
        </p:txBody>
      </p:sp>
      <p:sp>
        <p:nvSpPr>
          <p:cNvPr id="43" name="Shape 43"/>
          <p:cNvSpPr/>
          <p:nvPr/>
        </p:nvSpPr>
        <p:spPr>
          <a:xfrm>
            <a:off x="724715" y="0"/>
            <a:ext cx="6010275" cy="504825"/>
          </a:xfrm>
          <a:prstGeom prst="rect">
            <a:avLst/>
          </a:prstGeom>
          <a:solidFill>
            <a:srgbClr val="2B0055"/>
          </a:solidFill>
        </p:spPr>
        <p:txBody>
          <a:bodyPr/>
          <a:lstStyle/>
          <a:p>
            <a:pPr algn="ctr"/>
            <a:r>
              <a:rPr lang="en-US" sz="2400" b="0" i="0" u="none" dirty="0" smtClean="0">
                <a:solidFill>
                  <a:srgbClr val="FF0000"/>
                </a:solidFill>
                <a:latin typeface="Cambria" pitchFamily="34" charset="0"/>
              </a:rPr>
              <a:t>Началась цинга, дистрофия</a:t>
            </a:r>
            <a:r>
              <a:rPr lang="en-US" sz="2400" b="0" i="0" u="none" dirty="0" smtClean="0">
                <a:solidFill>
                  <a:srgbClr val="B7B7B7"/>
                </a:solidFill>
                <a:latin typeface="Cambria" pitchFamily="34" charset="0"/>
              </a:rPr>
              <a:t>.</a:t>
            </a:r>
          </a:p>
        </p:txBody>
      </p:sp>
      <p:pic>
        <p:nvPicPr>
          <p:cNvPr id="5" name="Picture 2" descr="10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217712" y="1633364"/>
            <a:ext cx="4620451" cy="346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lideBas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/>
          <p:nvPr/>
        </p:nvSpPr>
        <p:spPr>
          <a:xfrm>
            <a:off x="128588" y="147638"/>
            <a:ext cx="7038975" cy="1552575"/>
          </a:xfrm>
          <a:prstGeom prst="rect">
            <a:avLst/>
          </a:prstGeom>
          <a:solidFill>
            <a:srgbClr val="2B0055"/>
          </a:solidFill>
        </p:spPr>
        <p:txBody>
          <a:bodyPr/>
          <a:lstStyle/>
          <a:p>
            <a:pPr algn="ctr"/>
            <a:r>
              <a:rPr lang="en-US" sz="2800" b="0" i="0" u="none" dirty="0" smtClean="0">
                <a:solidFill>
                  <a:srgbClr val="FF0000"/>
                </a:solidFill>
                <a:latin typeface="Cambria" pitchFamily="34" charset="0"/>
              </a:rPr>
              <a:t>Но голодные, измученные люди находили в себе силы стоять у станка.</a:t>
            </a:r>
          </a:p>
          <a:p>
            <a:pPr algn="ctr"/>
            <a:r>
              <a:rPr lang="en-US" sz="2800" b="0" i="0" u="none" dirty="0" smtClean="0">
                <a:solidFill>
                  <a:srgbClr val="FF0000"/>
                </a:solidFill>
                <a:latin typeface="Cambria" pitchFamily="34" charset="0"/>
              </a:rPr>
              <a:t>Работали школы, библиотеки, театры</a:t>
            </a:r>
            <a:r>
              <a:rPr lang="en-US" sz="2800" b="0" i="0" u="none" dirty="0" smtClean="0">
                <a:solidFill>
                  <a:srgbClr val="DBDBDB"/>
                </a:solidFill>
                <a:latin typeface="Cambria" pitchFamily="34" charset="0"/>
              </a:rPr>
              <a:t>.</a:t>
            </a:r>
          </a:p>
        </p:txBody>
      </p:sp>
      <p:pic>
        <p:nvPicPr>
          <p:cNvPr id="47" name="/ppt/media/" descr="photo.php?id=94196%2F06c0604d733c8899bf49339faf9af51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363" y="1833563"/>
            <a:ext cx="2619375" cy="3648075"/>
          </a:xfrm>
          <a:prstGeom prst="rect">
            <a:avLst/>
          </a:prstGeom>
        </p:spPr>
      </p:pic>
      <p:pic>
        <p:nvPicPr>
          <p:cNvPr id="48" name="/ppt/media/" descr="photo.php?id=94196%2F9fa75aabcf7d14103ad55fa91a98026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63" y="1504950"/>
            <a:ext cx="3609975" cy="2667000"/>
          </a:xfrm>
          <a:prstGeom prst="rect">
            <a:avLst/>
          </a:prstGeom>
        </p:spPr>
      </p:pic>
      <p:pic>
        <p:nvPicPr>
          <p:cNvPr id="49" name="/ppt/media/" descr="photo.php?id=94196%2F5220dd064b4487a2b576ad18ad05d9a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71750" y="3352800"/>
            <a:ext cx="3810000" cy="22479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lideBas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/ppt/media/" descr="photo.php?id=94196%2Fd7ee003bac85ee9670d32e19b49983fc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163" y="2738438"/>
            <a:ext cx="3762375" cy="2695575"/>
          </a:xfrm>
          <a:prstGeom prst="rect">
            <a:avLst/>
          </a:prstGeom>
        </p:spPr>
      </p:pic>
      <p:pic>
        <p:nvPicPr>
          <p:cNvPr id="53" name="/ppt/media/" descr="photo.php?id=94196%2Ffbd181378b924d0739f5e959fdd93b2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60961" y="1115869"/>
            <a:ext cx="3762375" cy="2686050"/>
          </a:xfrm>
          <a:prstGeom prst="rect">
            <a:avLst/>
          </a:prstGeom>
        </p:spPr>
      </p:pic>
      <p:sp>
        <p:nvSpPr>
          <p:cNvPr id="54" name="Shape 54"/>
          <p:cNvSpPr/>
          <p:nvPr/>
        </p:nvSpPr>
        <p:spPr>
          <a:xfrm>
            <a:off x="-23312" y="1192937"/>
            <a:ext cx="3752850" cy="1543050"/>
          </a:xfrm>
          <a:prstGeom prst="rect">
            <a:avLst/>
          </a:prstGeom>
          <a:solidFill>
            <a:srgbClr val="2B0055"/>
          </a:solidFill>
        </p:spPr>
        <p:txBody>
          <a:bodyPr/>
          <a:lstStyle/>
          <a:p>
            <a:pPr algn="l"/>
            <a:r>
              <a:rPr lang="en-US" sz="2000" b="0" i="0" u="none" dirty="0" smtClean="0">
                <a:solidFill>
                  <a:srgbClr val="FFFF00"/>
                </a:solidFill>
                <a:latin typeface="Arial" pitchFamily="34" charset="0"/>
              </a:rPr>
              <a:t>Лёд под колёсами, не подведи, </a:t>
            </a:r>
          </a:p>
          <a:p>
            <a:pPr algn="l"/>
            <a:r>
              <a:rPr lang="en-US" sz="2000" b="0" i="0" u="none" dirty="0" smtClean="0">
                <a:solidFill>
                  <a:srgbClr val="FFFF00"/>
                </a:solidFill>
                <a:latin typeface="Arial" pitchFamily="34" charset="0"/>
              </a:rPr>
              <a:t>Скован в холоде.</a:t>
            </a:r>
          </a:p>
          <a:p>
            <a:pPr algn="l"/>
            <a:r>
              <a:rPr lang="en-US" sz="2000" b="0" i="0" u="none" dirty="0" smtClean="0">
                <a:solidFill>
                  <a:srgbClr val="FFFF00"/>
                </a:solidFill>
                <a:latin typeface="Arial" pitchFamily="34" charset="0"/>
              </a:rPr>
              <a:t>Помощи ждут впереди</a:t>
            </a:r>
          </a:p>
          <a:p>
            <a:pPr algn="l"/>
            <a:r>
              <a:rPr lang="en-US" sz="2000" b="0" i="0" u="none" dirty="0" smtClean="0">
                <a:solidFill>
                  <a:srgbClr val="FFFF00"/>
                </a:solidFill>
                <a:latin typeface="Arial" pitchFamily="34" charset="0"/>
              </a:rPr>
              <a:t>В голодающем городе.</a:t>
            </a:r>
          </a:p>
        </p:txBody>
      </p:sp>
      <p:sp>
        <p:nvSpPr>
          <p:cNvPr id="55" name="Shape 55"/>
          <p:cNvSpPr/>
          <p:nvPr/>
        </p:nvSpPr>
        <p:spPr>
          <a:xfrm>
            <a:off x="4095750" y="3800475"/>
            <a:ext cx="3409950" cy="1657350"/>
          </a:xfrm>
          <a:prstGeom prst="rect">
            <a:avLst/>
          </a:prstGeom>
          <a:solidFill>
            <a:srgbClr val="2B0055"/>
          </a:solidFill>
        </p:spPr>
        <p:txBody>
          <a:bodyPr/>
          <a:lstStyle/>
          <a:p>
            <a:pPr algn="l"/>
            <a:r>
              <a:rPr lang="en-US" sz="2000" b="0" i="0" u="none" dirty="0" smtClean="0">
                <a:solidFill>
                  <a:srgbClr val="FFFF00"/>
                </a:solidFill>
                <a:latin typeface="Arial" pitchFamily="34" charset="0"/>
              </a:rPr>
              <a:t>Движется долго колонна огней, </a:t>
            </a:r>
          </a:p>
          <a:p>
            <a:pPr algn="l"/>
            <a:r>
              <a:rPr lang="en-US" sz="2000" b="0" i="0" u="none" dirty="0" smtClean="0">
                <a:solidFill>
                  <a:srgbClr val="FFFF00"/>
                </a:solidFill>
                <a:latin typeface="Arial" pitchFamily="34" charset="0"/>
              </a:rPr>
              <a:t>Берег ближе,</a:t>
            </a:r>
          </a:p>
          <a:p>
            <a:pPr algn="l"/>
            <a:r>
              <a:rPr lang="en-US" sz="2000" b="0" i="0" u="none" dirty="0" smtClean="0">
                <a:solidFill>
                  <a:srgbClr val="FFFF00"/>
                </a:solidFill>
                <a:latin typeface="Arial" pitchFamily="34" charset="0"/>
              </a:rPr>
              <a:t>И возвращаясь, увозят детей</a:t>
            </a:r>
          </a:p>
          <a:p>
            <a:pPr algn="l"/>
            <a:r>
              <a:rPr lang="ru-RU" sz="2800" dirty="0" smtClean="0">
                <a:solidFill>
                  <a:srgbClr val="FF0000"/>
                </a:solidFill>
                <a:latin typeface="Arial" pitchFamily="34" charset="0"/>
              </a:rPr>
              <a:t>К</a:t>
            </a:r>
            <a:r>
              <a:rPr lang="en-US" sz="2800" b="0" i="0" u="none" dirty="0" smtClean="0">
                <a:solidFill>
                  <a:srgbClr val="FF0000"/>
                </a:solidFill>
                <a:latin typeface="Arial" pitchFamily="34" charset="0"/>
              </a:rPr>
              <a:t> новой жизни.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57163" y="193204"/>
            <a:ext cx="73485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solidFill>
                  <a:srgbClr val="FFFF00"/>
                </a:solidFill>
              </a:rPr>
              <a:t>Дорога жизни</a:t>
            </a:r>
            <a:endParaRPr lang="ru-RU" sz="6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lideBas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/>
          <p:nvPr/>
        </p:nvSpPr>
        <p:spPr>
          <a:xfrm>
            <a:off x="368907" y="306439"/>
            <a:ext cx="6810375" cy="1352550"/>
          </a:xfrm>
          <a:prstGeom prst="rect">
            <a:avLst/>
          </a:prstGeom>
          <a:solidFill>
            <a:srgbClr val="5500AB"/>
          </a:solidFill>
        </p:spPr>
        <p:txBody>
          <a:bodyPr/>
          <a:lstStyle/>
          <a:p>
            <a:pPr algn="ctr"/>
            <a:r>
              <a:rPr lang="en-US" sz="2800" b="0" i="0" u="none" dirty="0" smtClean="0">
                <a:solidFill>
                  <a:srgbClr val="FF0000"/>
                </a:solidFill>
                <a:latin typeface="Cambria" pitchFamily="34" charset="0"/>
              </a:rPr>
              <a:t>27 января 1944г. блокада была снята, и торжественный салют возвестил миру, что Ленинград полностью освобождён!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16" y="1921396"/>
            <a:ext cx="7201955" cy="37215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88" y="2065412"/>
            <a:ext cx="5616624" cy="331070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41648" y="265212"/>
            <a:ext cx="6264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solidFill>
                  <a:srgbClr val="FFFF00"/>
                </a:solidFill>
              </a:rPr>
              <a:t>И сегодня жива память о тех страшных днях…</a:t>
            </a:r>
            <a:endParaRPr lang="ru-RU" sz="4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425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9720" y="1777380"/>
            <a:ext cx="4968552" cy="345638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3616" y="121196"/>
            <a:ext cx="68407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>
                <a:solidFill>
                  <a:srgbClr val="FFFF00"/>
                </a:solidFill>
              </a:rPr>
              <a:t>Они и сегодня в строю!!!</a:t>
            </a:r>
            <a:endParaRPr lang="ru-RU" sz="5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212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09" name="Picture 2" descr="x_7896c64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277213"/>
            <a:ext cx="6450293" cy="4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210" name="Text Box 3"/>
          <p:cNvSpPr txBox="1">
            <a:spLocks noChangeArrowheads="1"/>
          </p:cNvSpPr>
          <p:nvPr/>
        </p:nvSpPr>
        <p:spPr bwMode="auto">
          <a:xfrm>
            <a:off x="0" y="5077747"/>
            <a:ext cx="3843995" cy="430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197" tIns="38098" rIns="76197" bIns="38098">
            <a:spAutoFit/>
          </a:bodyPr>
          <a:lstStyle/>
          <a:p>
            <a:r>
              <a:rPr lang="ru-RU" sz="2300" b="1" dirty="0">
                <a:solidFill>
                  <a:srgbClr val="FF0000"/>
                </a:solidFill>
              </a:rPr>
              <a:t>900 дней блокады – 900 берёз</a:t>
            </a:r>
            <a:r>
              <a:rPr lang="ru-RU" sz="2300" b="1" dirty="0">
                <a:solidFill>
                  <a:srgbClr val="92D050"/>
                </a:solidFill>
              </a:rPr>
              <a:t>.</a:t>
            </a:r>
          </a:p>
        </p:txBody>
      </p:sp>
      <p:pic>
        <p:nvPicPr>
          <p:cNvPr id="94211" name="Picture 4" descr="x_93c6a7f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86237" y="3440058"/>
            <a:ext cx="3033763" cy="2274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212" name="Rectangle 5"/>
          <p:cNvSpPr>
            <a:spLocks noGrp="1" noChangeArrowheads="1"/>
          </p:cNvSpPr>
          <p:nvPr>
            <p:ph type="title"/>
          </p:nvPr>
        </p:nvSpPr>
        <p:spPr>
          <a:xfrm>
            <a:off x="16933333" y="12700000"/>
            <a:ext cx="6858000" cy="952500"/>
          </a:xfrm>
        </p:spPr>
        <p:txBody>
          <a:bodyPr/>
          <a:lstStyle/>
          <a:p>
            <a:r>
              <a:rPr lang="ru-RU" smtClean="0"/>
              <a:t>900 дней блокады – 900 берёз.</a:t>
            </a:r>
          </a:p>
        </p:txBody>
      </p:sp>
    </p:spTree>
    <p:extLst>
      <p:ext uri="{BB962C8B-B14F-4D97-AF65-F5344CB8AC3E}">
        <p14:creationId xmlns:p14="http://schemas.microsoft.com/office/powerpoint/2010/main" val="2848633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000">
        <p14:rippl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42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269875" y="0"/>
            <a:ext cx="7209896" cy="1084792"/>
          </a:xfrm>
        </p:spPr>
        <p:txBody>
          <a:bodyPr/>
          <a:lstStyle/>
          <a:p>
            <a:pPr eaLnBrk="1" hangingPunct="1"/>
            <a:r>
              <a:rPr lang="ru-RU" b="1" dirty="0" smtClean="0">
                <a:solidFill>
                  <a:srgbClr val="FFFF00"/>
                </a:solidFill>
              </a:rPr>
              <a:t>Подвигу народа жить в веках!</a:t>
            </a:r>
          </a:p>
        </p:txBody>
      </p:sp>
      <p:pic>
        <p:nvPicPr>
          <p:cNvPr id="2051" name="Picture 5" descr="6c58141fbc1a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65584" y="1069348"/>
            <a:ext cx="7410400" cy="46456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6307275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theme/theme1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168</TotalTime>
  <Words>335</Words>
  <Application>Microsoft Office PowerPoint</Application>
  <PresentationFormat>Произвольный</PresentationFormat>
  <Paragraphs>57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Горизонт</vt:lpstr>
      <vt:lpstr>Презентация PowerPoint</vt:lpstr>
      <vt:lpstr>Презентация PowerPoint</vt:lpstr>
      <vt:lpstr>Презентация PowerPoint</vt:lpstr>
      <vt:lpstr>Презентация PowerPoint</vt:lpstr>
      <vt:lpstr>Днём и ночью немцы бомбили и обстреливали Ленинград.</vt:lpstr>
      <vt:lpstr>Презентация PowerPoint</vt:lpstr>
      <vt:lpstr>Блокада…. Далеко как это слово От наших мирных светлых дней. Произношу его и вижу снова – Голодных умирающих детей.</vt:lpstr>
      <vt:lpstr>Вглядись в эти фотографии и ты поймёшь, как жили ленинградцы первой блока- дной зимой. 125 граммов хлеба на целый день.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900 дней блокады – 900 берёз.</vt:lpstr>
      <vt:lpstr>Подвигу народа жить в веках!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Город-герой Ленинград</dc:title>
  <cp:lastModifiedBy>Admin</cp:lastModifiedBy>
  <cp:revision>18</cp:revision>
  <dcterms:modified xsi:type="dcterms:W3CDTF">2015-02-09T07:14:26Z</dcterms:modified>
</cp:coreProperties>
</file>